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618"/>
            <a:ext cx="9144000" cy="6842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7066" y="352171"/>
            <a:ext cx="248729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451228"/>
            <a:ext cx="4451985" cy="301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" y="16763"/>
            <a:ext cx="9116568" cy="68412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5735" y="2478623"/>
            <a:ext cx="6631940" cy="15164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lnSpc>
                <a:spcPts val="3929"/>
              </a:lnSpc>
              <a:spcBef>
                <a:spcPts val="125"/>
              </a:spcBef>
            </a:pPr>
            <a:r>
              <a:rPr sz="3350" i="1" spc="-10" dirty="0">
                <a:solidFill>
                  <a:srgbClr val="FF0000"/>
                </a:solidFill>
                <a:latin typeface="Arial Black"/>
                <a:cs typeface="Arial Black"/>
              </a:rPr>
              <a:t>Паспорт</a:t>
            </a:r>
            <a:endParaRPr sz="3350">
              <a:latin typeface="Arial Black"/>
              <a:cs typeface="Arial Black"/>
            </a:endParaRPr>
          </a:p>
          <a:p>
            <a:pPr algn="ctr">
              <a:lnSpc>
                <a:spcPts val="3929"/>
              </a:lnSpc>
            </a:pPr>
            <a:r>
              <a:rPr lang="ru-RU" sz="3350" i="1" spc="-100" dirty="0" smtClean="0">
                <a:solidFill>
                  <a:srgbClr val="FF0000"/>
                </a:solidFill>
                <a:latin typeface="Arial Black"/>
                <a:cs typeface="Arial Black"/>
              </a:rPr>
              <a:t>Второй группы </a:t>
            </a:r>
            <a:r>
              <a:rPr sz="3350" i="1" spc="-135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ru-RU" sz="3350" i="1" spc="-120" dirty="0" smtClean="0">
                <a:solidFill>
                  <a:srgbClr val="FF0000"/>
                </a:solidFill>
                <a:latin typeface="Arial Black"/>
                <a:cs typeface="Arial Black"/>
              </a:rPr>
              <a:t>раннего возраста</a:t>
            </a:r>
            <a:r>
              <a:rPr sz="3350" i="1" spc="-35" smtClean="0">
                <a:solidFill>
                  <a:srgbClr val="FF0000"/>
                </a:solidFill>
                <a:latin typeface="Arial Black"/>
                <a:cs typeface="Arial Black"/>
              </a:rPr>
              <a:t>№</a:t>
            </a:r>
            <a:r>
              <a:rPr lang="ru-RU" sz="3350" i="1" spc="-35" dirty="0" smtClean="0">
                <a:solidFill>
                  <a:srgbClr val="FF0000"/>
                </a:solidFill>
                <a:latin typeface="Arial Black"/>
                <a:cs typeface="Arial Black"/>
              </a:rPr>
              <a:t>3</a:t>
            </a:r>
            <a:endParaRPr sz="33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6753" y="5899505"/>
            <a:ext cx="165036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95"/>
              </a:spcBef>
            </a:pPr>
            <a:r>
              <a:rPr sz="1600" spc="-10" dirty="0" smtClean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 Black"/>
                <a:cs typeface="Arial Black"/>
              </a:rPr>
              <a:t>2023-</a:t>
            </a:r>
            <a:r>
              <a:rPr sz="1600" dirty="0">
                <a:solidFill>
                  <a:srgbClr val="001F5F"/>
                </a:solidFill>
                <a:latin typeface="Arial Black"/>
                <a:cs typeface="Arial Black"/>
              </a:rPr>
              <a:t>2024</a:t>
            </a:r>
            <a:r>
              <a:rPr sz="1600" spc="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Black"/>
                <a:cs typeface="Arial Black"/>
              </a:rPr>
              <a:t>г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139" y="133603"/>
            <a:ext cx="8309609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400" spc="-25" dirty="0" smtClean="0">
                <a:latin typeface="Times New Roman"/>
                <a:cs typeface="Times New Roman"/>
              </a:rPr>
              <a:t>»</a:t>
            </a:r>
            <a:r>
              <a:rPr sz="1650" i="1" spc="-45" dirty="0" err="1" smtClean="0">
                <a:solidFill>
                  <a:srgbClr val="001F5F"/>
                </a:solidFill>
                <a:latin typeface="Arial Black"/>
                <a:cs typeface="Arial Black"/>
              </a:rPr>
              <a:t>Муниципальное</a:t>
            </a:r>
            <a:r>
              <a:rPr sz="1650" i="1" spc="-55" dirty="0" smtClean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lang="ru-RU" sz="1650" i="1" spc="-45" dirty="0" smtClean="0">
                <a:solidFill>
                  <a:srgbClr val="001F5F"/>
                </a:solidFill>
                <a:latin typeface="Arial Black"/>
                <a:cs typeface="Arial Black"/>
              </a:rPr>
              <a:t>казенное</a:t>
            </a:r>
            <a:r>
              <a:rPr sz="1650" i="1" spc="-55" dirty="0" smtClean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 spc="-40" dirty="0">
                <a:solidFill>
                  <a:srgbClr val="001F5F"/>
                </a:solidFill>
                <a:latin typeface="Arial Black"/>
                <a:cs typeface="Arial Black"/>
              </a:rPr>
              <a:t>дошкольное</a:t>
            </a:r>
            <a:r>
              <a:rPr sz="1650" i="1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 spc="-45" dirty="0">
                <a:solidFill>
                  <a:srgbClr val="001F5F"/>
                </a:solidFill>
                <a:latin typeface="Arial Black"/>
                <a:cs typeface="Arial Black"/>
              </a:rPr>
              <a:t>образовательное</a:t>
            </a:r>
            <a:r>
              <a:rPr sz="1650" i="1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 spc="-10" dirty="0">
                <a:solidFill>
                  <a:srgbClr val="001F5F"/>
                </a:solidFill>
                <a:latin typeface="Arial Black"/>
                <a:cs typeface="Arial Black"/>
              </a:rPr>
              <a:t>учреждение</a:t>
            </a:r>
            <a:endParaRPr sz="1650" dirty="0">
              <a:latin typeface="Arial Black"/>
              <a:cs typeface="Arial Black"/>
            </a:endParaRPr>
          </a:p>
          <a:p>
            <a:pPr marR="29845" algn="ctr">
              <a:lnSpc>
                <a:spcPts val="1950"/>
              </a:lnSpc>
            </a:pPr>
            <a:r>
              <a:rPr sz="1650" i="1" spc="-40" dirty="0">
                <a:solidFill>
                  <a:srgbClr val="001F5F"/>
                </a:solidFill>
                <a:latin typeface="Arial Black"/>
                <a:cs typeface="Arial Black"/>
              </a:rPr>
              <a:t>«Детский</a:t>
            </a:r>
            <a:r>
              <a:rPr sz="1650" i="1" spc="-1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 dirty="0" err="1">
                <a:solidFill>
                  <a:srgbClr val="001F5F"/>
                </a:solidFill>
                <a:latin typeface="Arial Black"/>
                <a:cs typeface="Arial Black"/>
              </a:rPr>
              <a:t>сад</a:t>
            </a:r>
            <a:r>
              <a:rPr sz="1650" i="1" spc="-8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 spc="-35" dirty="0" smtClean="0">
                <a:solidFill>
                  <a:srgbClr val="001F5F"/>
                </a:solidFill>
                <a:latin typeface="Arial Black"/>
                <a:cs typeface="Arial Black"/>
              </a:rPr>
              <a:t>№</a:t>
            </a:r>
            <a:r>
              <a:rPr lang="ru-RU" sz="1650" i="1" spc="-35" dirty="0" smtClean="0">
                <a:solidFill>
                  <a:srgbClr val="001F5F"/>
                </a:solidFill>
                <a:latin typeface="Arial Black"/>
                <a:cs typeface="Arial Black"/>
              </a:rPr>
              <a:t>13</a:t>
            </a:r>
            <a:r>
              <a:rPr sz="1650" i="1" spc="-90" dirty="0" smtClean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lang="ru-RU" sz="1650" i="1" spc="-40" dirty="0" smtClean="0">
                <a:solidFill>
                  <a:srgbClr val="001F5F"/>
                </a:solidFill>
                <a:latin typeface="Arial Black"/>
                <a:cs typeface="Arial Black"/>
              </a:rPr>
              <a:t>«г.Избербаш РД</a:t>
            </a:r>
            <a:endParaRPr sz="165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8797" y="280161"/>
            <a:ext cx="3650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Центр</a:t>
            </a:r>
            <a:r>
              <a:rPr spc="-95" dirty="0"/>
              <a:t> </a:t>
            </a:r>
            <a:r>
              <a:rPr dirty="0"/>
              <a:t>сенсорного</a:t>
            </a:r>
            <a:r>
              <a:rPr spc="-85" dirty="0"/>
              <a:t> </a:t>
            </a:r>
            <a:r>
              <a:rPr spc="-10" dirty="0"/>
              <a:t>развития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830326"/>
            <a:ext cx="611060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Стол</a:t>
            </a:r>
            <a:r>
              <a:rPr sz="1400" spc="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моторико-сенсорный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Панно</a:t>
            </a:r>
            <a:r>
              <a:rPr sz="1400" spc="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моторико-сенсорное</a:t>
            </a:r>
            <a:endParaRPr sz="1400">
              <a:latin typeface="Arial Black"/>
              <a:cs typeface="Arial Black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1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13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материалы:</a:t>
            </a:r>
            <a:r>
              <a:rPr sz="1400" spc="1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spc="13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вкладывания,</a:t>
            </a:r>
            <a:r>
              <a:rPr sz="1400" spc="13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нанизывания;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прищепками;</a:t>
            </a:r>
            <a:r>
              <a:rPr sz="1400" spc="4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шнуровки;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наборы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стаканчиков;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46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вкладыши;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мозаика,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пазлы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(деревянные,</a:t>
            </a:r>
            <a:r>
              <a:rPr sz="1400" spc="1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картонные),</a:t>
            </a:r>
            <a:r>
              <a:rPr sz="1400" spc="1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лабиринт</a:t>
            </a:r>
            <a:r>
              <a:rPr sz="1400" spc="1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(большой,</a:t>
            </a:r>
            <a:r>
              <a:rPr sz="1400" spc="1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средний,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маленький);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игра</a:t>
            </a:r>
            <a:r>
              <a:rPr sz="1400" spc="3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«Цветочная</a:t>
            </a:r>
            <a:r>
              <a:rPr sz="1400" spc="3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поляна»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3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разными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видами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застежек;</a:t>
            </a:r>
            <a:r>
              <a:rPr sz="1400" spc="30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3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моталки;</a:t>
            </a:r>
            <a:r>
              <a:rPr sz="1400" spc="2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3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3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сенсорике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ручной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работы.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Д/игры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темам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«Цвет»,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«Форма»,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«Величина»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«Лото»,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«Домино»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Пирамидки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разной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величины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Бизиборд.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2843" y="574548"/>
            <a:ext cx="2189988" cy="3749040"/>
          </a:xfrm>
          <a:prstGeom prst="rect">
            <a:avLst/>
          </a:prstGeom>
        </p:spPr>
      </p:pic>
      <p:pic>
        <p:nvPicPr>
          <p:cNvPr id="6146" name="Picture 2" descr="C:\Users\user\Desktop\34dc357d-4eaf-4a82-bc7b-7d2989a6059e.jpg"/>
          <p:cNvPicPr>
            <a:picLocks noChangeAspect="1" noChangeArrowheads="1"/>
          </p:cNvPicPr>
          <p:nvPr/>
        </p:nvPicPr>
        <p:blipFill>
          <a:blip r:embed="rId3"/>
          <a:srcRect l="62750" t="40141" b="35859"/>
          <a:stretch>
            <a:fillRect/>
          </a:stretch>
        </p:blipFill>
        <p:spPr bwMode="auto">
          <a:xfrm>
            <a:off x="2971800" y="3505200"/>
            <a:ext cx="2971800" cy="305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8"/>
            <a:ext cx="9144000" cy="68427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03904" y="381000"/>
            <a:ext cx="17680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Наша</a:t>
            </a:r>
            <a:r>
              <a:rPr sz="1800" spc="-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Black"/>
                <a:cs typeface="Arial Black"/>
              </a:rPr>
              <a:t>группа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7170" name="Picture 2" descr="C:\Users\user\Desktop\9eece8e5-afc6-45d7-8122-ef11757578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3352800" cy="5494867"/>
          </a:xfrm>
          <a:prstGeom prst="rect">
            <a:avLst/>
          </a:prstGeom>
          <a:noFill/>
        </p:spPr>
      </p:pic>
      <p:pic>
        <p:nvPicPr>
          <p:cNvPr id="7171" name="Picture 3" descr="C:\Users\user\Desktop\08964dd5-15f9-4677-bc88-c67458cc0bfd.jpg"/>
          <p:cNvPicPr>
            <a:picLocks noChangeAspect="1" noChangeArrowheads="1"/>
          </p:cNvPicPr>
          <p:nvPr/>
        </p:nvPicPr>
        <p:blipFill>
          <a:blip r:embed="rId4"/>
          <a:srcRect b="21173"/>
          <a:stretch>
            <a:fillRect/>
          </a:stretch>
        </p:blipFill>
        <p:spPr bwMode="auto">
          <a:xfrm>
            <a:off x="4953000" y="762000"/>
            <a:ext cx="3657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1" y="0"/>
            <a:ext cx="9131808" cy="68244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Приемная</a:t>
            </a:r>
            <a:r>
              <a:rPr spc="-105" dirty="0"/>
              <a:t> </a:t>
            </a:r>
            <a:r>
              <a:rPr spc="-10" dirty="0"/>
              <a:t>комната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1782" y="798067"/>
            <a:ext cx="444119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184785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Информационный</a:t>
            </a:r>
            <a:r>
              <a:rPr sz="1200" spc="4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стенд</a:t>
            </a:r>
            <a:r>
              <a:rPr sz="1200" spc="4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200" spc="4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родителей</a:t>
            </a:r>
            <a:r>
              <a:rPr sz="1200" spc="4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«Наш 	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любимый</a:t>
            </a:r>
            <a:r>
              <a:rPr sz="12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детский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сад!»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tabLst>
                <a:tab pos="106680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(«Меню»,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«Тематика</a:t>
            </a:r>
            <a:r>
              <a:rPr sz="1200" spc="4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недель»,</a:t>
            </a:r>
            <a:r>
              <a:rPr sz="1200" spc="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«Поздравляем»,</a:t>
            </a:r>
            <a:endParaRPr sz="1200">
              <a:latin typeface="Arial Black"/>
              <a:cs typeface="Arial Black"/>
            </a:endParaRPr>
          </a:p>
          <a:p>
            <a:pPr marL="12700" marR="6985">
              <a:lnSpc>
                <a:spcPct val="100000"/>
              </a:lnSpc>
              <a:tabLst>
                <a:tab pos="1356360" algn="l"/>
                <a:tab pos="3014980" algn="l"/>
                <a:tab pos="421640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«Полезная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информация»,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«Сегодня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25" dirty="0">
                <a:solidFill>
                  <a:srgbClr val="001F5F"/>
                </a:solidFill>
                <a:latin typeface="Arial Black"/>
                <a:cs typeface="Arial Black"/>
              </a:rPr>
              <a:t>на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прогулке»).</a:t>
            </a:r>
            <a:endParaRPr sz="1200">
              <a:latin typeface="Arial Black"/>
              <a:cs typeface="Arial Black"/>
            </a:endParaRPr>
          </a:p>
          <a:p>
            <a:pPr marL="183515" marR="5715" indent="-171450">
              <a:lnSpc>
                <a:spcPct val="100000"/>
              </a:lnSpc>
              <a:buFont typeface="Wingdings"/>
              <a:buChar char=""/>
              <a:tabLst>
                <a:tab pos="184785" algn="l"/>
                <a:tab pos="1234440" algn="l"/>
                <a:tab pos="2602230" algn="l"/>
                <a:tab pos="316865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Уголок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психолога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5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музыкального 	руководителя.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Стенд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магнитах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«Наше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творчество».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Уголок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детских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поделок.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Фотогалерея</a:t>
            </a:r>
            <a:r>
              <a:rPr sz="12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«Вот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как</a:t>
            </a:r>
            <a:r>
              <a:rPr sz="12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мы</a:t>
            </a:r>
            <a:r>
              <a:rPr sz="12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живем!».</a:t>
            </a:r>
            <a:endParaRPr sz="1200">
              <a:latin typeface="Arial Black"/>
              <a:cs typeface="Arial Black"/>
            </a:endParaRPr>
          </a:p>
          <a:p>
            <a:pPr marL="183515" marR="5080" indent="-171450">
              <a:lnSpc>
                <a:spcPct val="100000"/>
              </a:lnSpc>
              <a:buFont typeface="Wingdings"/>
              <a:buChar char=""/>
              <a:tabLst>
                <a:tab pos="184785" algn="l"/>
                <a:tab pos="1216025" algn="l"/>
                <a:tab pos="1576070" algn="l"/>
                <a:tab pos="2694940" algn="l"/>
                <a:tab pos="342011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Фотоотчет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25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фоторамке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«Наша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интересная 	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жизнь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в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детском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саду!».</a:t>
            </a:r>
            <a:endParaRPr sz="1200">
              <a:latin typeface="Arial Black"/>
              <a:cs typeface="Arial Black"/>
            </a:endParaRPr>
          </a:p>
          <a:p>
            <a:pPr marL="183515" marR="5080" indent="-17145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84785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Групповые</a:t>
            </a:r>
            <a:r>
              <a:rPr sz="1200" spc="2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200" spc="2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семейные</a:t>
            </a:r>
            <a:r>
              <a:rPr sz="1200" spc="2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фотоотчёты</a:t>
            </a:r>
            <a:r>
              <a:rPr sz="1200" spc="2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spc="2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разные 	темы.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Детские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папки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рисунков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«Наше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творчество».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Индивидуальные</a:t>
            </a:r>
            <a:r>
              <a:rPr sz="12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шкафчики</a:t>
            </a:r>
            <a:r>
              <a:rPr sz="12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2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>
                <a:solidFill>
                  <a:srgbClr val="001F5F"/>
                </a:solidFill>
                <a:latin typeface="Arial Black"/>
                <a:cs typeface="Arial Black"/>
              </a:rPr>
              <a:t>раздевания</a:t>
            </a:r>
            <a:r>
              <a:rPr sz="1200" spc="-10" smtClean="0">
                <a:solidFill>
                  <a:srgbClr val="001F5F"/>
                </a:solidFill>
                <a:latin typeface="Arial Black"/>
                <a:cs typeface="Arial Black"/>
              </a:rPr>
              <a:t>.</a:t>
            </a:r>
            <a:endParaRPr sz="1200">
              <a:latin typeface="Arial Black"/>
              <a:cs typeface="Arial Black"/>
            </a:endParaRPr>
          </a:p>
          <a:p>
            <a:pPr marL="183515" marR="5080" indent="-171450">
              <a:lnSpc>
                <a:spcPct val="100000"/>
              </a:lnSpc>
              <a:buFont typeface="Wingdings"/>
              <a:buChar char=""/>
              <a:tabLst>
                <a:tab pos="184785" algn="l"/>
                <a:tab pos="1208405" algn="l"/>
                <a:tab pos="2114550" algn="l"/>
                <a:tab pos="3217545" algn="l"/>
                <a:tab pos="432562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Выставка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поделок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родителей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совместно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50" dirty="0">
                <a:solidFill>
                  <a:srgbClr val="001F5F"/>
                </a:solidFill>
                <a:latin typeface="Arial Black"/>
                <a:cs typeface="Arial Black"/>
              </a:rPr>
              <a:t>с 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детьми.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66800" y="457200"/>
            <a:ext cx="7772400" cy="6093968"/>
            <a:chOff x="304037" y="566927"/>
            <a:chExt cx="8786622" cy="5984241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2435" y="566927"/>
              <a:ext cx="3980688" cy="22448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57394" y="611885"/>
              <a:ext cx="3836035" cy="2100580"/>
            </a:xfrm>
            <a:custGeom>
              <a:avLst/>
              <a:gdLst/>
              <a:ahLst/>
              <a:cxnLst/>
              <a:rect l="l" t="t" r="r" b="b"/>
              <a:pathLst>
                <a:path w="3836034" h="2100580">
                  <a:moveTo>
                    <a:pt x="0" y="2100072"/>
                  </a:moveTo>
                  <a:lnTo>
                    <a:pt x="3835907" y="2100072"/>
                  </a:lnTo>
                  <a:lnTo>
                    <a:pt x="3835907" y="0"/>
                  </a:lnTo>
                  <a:lnTo>
                    <a:pt x="0" y="0"/>
                  </a:lnTo>
                  <a:lnTo>
                    <a:pt x="0" y="2100072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4037" y="4479798"/>
              <a:ext cx="3596640" cy="2071370"/>
            </a:xfrm>
            <a:custGeom>
              <a:avLst/>
              <a:gdLst/>
              <a:ahLst/>
              <a:cxnLst/>
              <a:rect l="l" t="t" r="r" b="b"/>
              <a:pathLst>
                <a:path w="3596640" h="2071370">
                  <a:moveTo>
                    <a:pt x="0" y="2071115"/>
                  </a:moveTo>
                  <a:lnTo>
                    <a:pt x="3596640" y="2071115"/>
                  </a:lnTo>
                  <a:lnTo>
                    <a:pt x="3596640" y="0"/>
                  </a:lnTo>
                  <a:lnTo>
                    <a:pt x="0" y="0"/>
                  </a:lnTo>
                  <a:lnTo>
                    <a:pt x="0" y="2071115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0587" y="2860548"/>
              <a:ext cx="2100072" cy="26106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35546" y="2905505"/>
              <a:ext cx="1955800" cy="2466340"/>
            </a:xfrm>
            <a:custGeom>
              <a:avLst/>
              <a:gdLst/>
              <a:ahLst/>
              <a:cxnLst/>
              <a:rect l="l" t="t" r="r" b="b"/>
              <a:pathLst>
                <a:path w="1955800" h="2466340">
                  <a:moveTo>
                    <a:pt x="0" y="2465832"/>
                  </a:moveTo>
                  <a:lnTo>
                    <a:pt x="1955292" y="2465832"/>
                  </a:lnTo>
                  <a:lnTo>
                    <a:pt x="1955292" y="0"/>
                  </a:lnTo>
                  <a:lnTo>
                    <a:pt x="0" y="0"/>
                  </a:lnTo>
                  <a:lnTo>
                    <a:pt x="0" y="2465832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8495" y="4157472"/>
              <a:ext cx="3026663" cy="20543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013453" y="4202430"/>
              <a:ext cx="2882265" cy="1910080"/>
            </a:xfrm>
            <a:custGeom>
              <a:avLst/>
              <a:gdLst/>
              <a:ahLst/>
              <a:cxnLst/>
              <a:rect l="l" t="t" r="r" b="b"/>
              <a:pathLst>
                <a:path w="2882265" h="1910079">
                  <a:moveTo>
                    <a:pt x="0" y="1909572"/>
                  </a:moveTo>
                  <a:lnTo>
                    <a:pt x="2881883" y="1909572"/>
                  </a:lnTo>
                  <a:lnTo>
                    <a:pt x="2881883" y="0"/>
                  </a:lnTo>
                  <a:lnTo>
                    <a:pt x="0" y="0"/>
                  </a:lnTo>
                  <a:lnTo>
                    <a:pt x="0" y="1909572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C:\Users\user\Desktop\dad0f900-d620-440a-9e51-02ca801c82b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52400"/>
            <a:ext cx="3505200" cy="3352800"/>
          </a:xfrm>
          <a:prstGeom prst="rect">
            <a:avLst/>
          </a:prstGeom>
          <a:noFill/>
        </p:spPr>
      </p:pic>
      <p:pic>
        <p:nvPicPr>
          <p:cNvPr id="1027" name="Picture 3" descr="C:\Users\user\Desktop\2b36e742-b5c7-4835-835b-d2f00def773b.jpg"/>
          <p:cNvPicPr>
            <a:picLocks noChangeAspect="1" noChangeArrowheads="1"/>
          </p:cNvPicPr>
          <p:nvPr/>
        </p:nvPicPr>
        <p:blipFill>
          <a:blip r:embed="rId7" cstate="print"/>
          <a:srcRect t="8859"/>
          <a:stretch>
            <a:fillRect/>
          </a:stretch>
        </p:blipFill>
        <p:spPr bwMode="auto">
          <a:xfrm>
            <a:off x="4800600" y="3581401"/>
            <a:ext cx="3429000" cy="3124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927" y="495757"/>
            <a:ext cx="4200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Центр</a:t>
            </a:r>
            <a:r>
              <a:rPr spc="-25" dirty="0"/>
              <a:t> </a:t>
            </a:r>
            <a:r>
              <a:rPr dirty="0"/>
              <a:t>двигательной</a:t>
            </a:r>
            <a:r>
              <a:rPr spc="5" dirty="0"/>
              <a:t> </a:t>
            </a:r>
            <a:r>
              <a:rPr spc="-10" dirty="0"/>
              <a:t>активности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85520"/>
            <a:ext cx="15347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Оборудование: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8666" y="3119374"/>
            <a:ext cx="11868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подвижных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198880"/>
            <a:ext cx="3251200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«дорожка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здоровья»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массажные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коврики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пазлы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мешочки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песком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мячи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метания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массажные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мячики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ёжики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кубики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кегли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кольцеброс,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кольца</a:t>
            </a:r>
            <a:endParaRPr sz="1400">
              <a:latin typeface="Arial Black"/>
              <a:cs typeface="Arial Black"/>
            </a:endParaRPr>
          </a:p>
          <a:p>
            <a:pPr marL="299085" marR="15811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1387475" algn="l"/>
                <a:tab pos="18992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атрибуты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проведения 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игр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3546094"/>
            <a:ext cx="441579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Семейные</a:t>
            </a:r>
            <a:r>
              <a:rPr sz="1400" spc="290" dirty="0">
                <a:solidFill>
                  <a:srgbClr val="001F5F"/>
                </a:solidFill>
                <a:latin typeface="Arial Black"/>
                <a:cs typeface="Arial Black"/>
              </a:rPr>
              <a:t> 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фотоколлажи</a:t>
            </a:r>
            <a:r>
              <a:rPr sz="1400" spc="290" dirty="0">
                <a:solidFill>
                  <a:srgbClr val="001F5F"/>
                </a:solidFill>
                <a:latin typeface="Arial Black"/>
                <a:cs typeface="Arial Black"/>
              </a:rPr>
              <a:t> 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«Утренняя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зарядка»,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«Спорт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наш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друг!»</a:t>
            </a:r>
            <a:endParaRPr sz="1400">
              <a:latin typeface="Arial Black"/>
              <a:cs typeface="Arial Black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пособия,</a:t>
            </a:r>
            <a:r>
              <a:rPr sz="1400" spc="204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необходимые</a:t>
            </a:r>
            <a:r>
              <a:rPr sz="1400" spc="2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spc="19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проведения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утренней</a:t>
            </a:r>
            <a:r>
              <a:rPr sz="1400" spc="38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гимнастики</a:t>
            </a:r>
            <a:r>
              <a:rPr sz="1400" spc="38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37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гимнастики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пробуждения</a:t>
            </a:r>
            <a:r>
              <a:rPr sz="1400" spc="1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1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флажки,</a:t>
            </a:r>
            <a:r>
              <a:rPr sz="1400" spc="1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погремушки,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медальки</a:t>
            </a:r>
            <a:r>
              <a:rPr sz="1400" spc="2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2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изображениями</a:t>
            </a:r>
            <a:r>
              <a:rPr sz="1400" spc="2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животных, ленточки.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5122" name="Picture 2" descr="C:\Users\user\Desktop\8e5c81e4-be81-4e3b-9c7f-e3d54c3f3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199"/>
            <a:ext cx="3962400" cy="528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367" y="424053"/>
            <a:ext cx="2770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Центр</a:t>
            </a:r>
            <a:r>
              <a:rPr spc="-70" dirty="0"/>
              <a:t> </a:t>
            </a:r>
            <a:r>
              <a:rPr spc="-10" dirty="0"/>
              <a:t>социализации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2627" y="913257"/>
            <a:ext cx="429895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Магнитный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стенд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«Уголок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настроения»</a:t>
            </a:r>
            <a:endParaRPr sz="1400">
              <a:latin typeface="Arial Black"/>
              <a:cs typeface="Arial Black"/>
            </a:endParaRPr>
          </a:p>
          <a:p>
            <a:pPr marL="299085" marR="37592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Фотоальбомы:</a:t>
            </a:r>
            <a:r>
              <a:rPr sz="1400" spc="-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«Моя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семья»,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«Наша группа»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Общая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фотография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группы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Фланелеграф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Магнитная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доска.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" y="2743200"/>
            <a:ext cx="2638425" cy="3942715"/>
            <a:chOff x="257556" y="2705100"/>
            <a:chExt cx="2638425" cy="39427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" y="2705100"/>
              <a:ext cx="2638044" cy="3942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4" y="2769107"/>
              <a:ext cx="2455164" cy="37597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2514" y="2750057"/>
              <a:ext cx="2493645" cy="3797935"/>
            </a:xfrm>
            <a:custGeom>
              <a:avLst/>
              <a:gdLst/>
              <a:ahLst/>
              <a:cxnLst/>
              <a:rect l="l" t="t" r="r" b="b"/>
              <a:pathLst>
                <a:path w="2493645" h="3797934">
                  <a:moveTo>
                    <a:pt x="0" y="3797808"/>
                  </a:moveTo>
                  <a:lnTo>
                    <a:pt x="2493264" y="3797808"/>
                  </a:lnTo>
                  <a:lnTo>
                    <a:pt x="2493264" y="0"/>
                  </a:lnTo>
                  <a:lnTo>
                    <a:pt x="0" y="0"/>
                  </a:lnTo>
                  <a:lnTo>
                    <a:pt x="0" y="3797808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648200" y="0"/>
            <a:ext cx="5877307" cy="5590795"/>
            <a:chOff x="2996183" y="502157"/>
            <a:chExt cx="5877307" cy="5590795"/>
          </a:xfrm>
        </p:grpSpPr>
        <p:sp>
          <p:nvSpPr>
            <p:cNvPr id="11" name="object 11"/>
            <p:cNvSpPr/>
            <p:nvPr/>
          </p:nvSpPr>
          <p:spPr>
            <a:xfrm>
              <a:off x="6000750" y="502157"/>
              <a:ext cx="2872740" cy="2862580"/>
            </a:xfrm>
            <a:custGeom>
              <a:avLst/>
              <a:gdLst/>
              <a:ahLst/>
              <a:cxnLst/>
              <a:rect l="l" t="t" r="r" b="b"/>
              <a:pathLst>
                <a:path w="2872740" h="2862579">
                  <a:moveTo>
                    <a:pt x="0" y="2862072"/>
                  </a:moveTo>
                  <a:lnTo>
                    <a:pt x="2872740" y="2862072"/>
                  </a:lnTo>
                  <a:lnTo>
                    <a:pt x="2872740" y="0"/>
                  </a:lnTo>
                  <a:lnTo>
                    <a:pt x="0" y="0"/>
                  </a:lnTo>
                  <a:lnTo>
                    <a:pt x="0" y="2862072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6183" y="2147316"/>
              <a:ext cx="2918460" cy="39456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0191" y="2211323"/>
              <a:ext cx="2735580" cy="37627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41141" y="2192273"/>
              <a:ext cx="2773680" cy="3801110"/>
            </a:xfrm>
            <a:custGeom>
              <a:avLst/>
              <a:gdLst/>
              <a:ahLst/>
              <a:cxnLst/>
              <a:rect l="l" t="t" r="r" b="b"/>
              <a:pathLst>
                <a:path w="2773679" h="3801110">
                  <a:moveTo>
                    <a:pt x="0" y="3800855"/>
                  </a:moveTo>
                  <a:lnTo>
                    <a:pt x="2773680" y="3800855"/>
                  </a:lnTo>
                  <a:lnTo>
                    <a:pt x="2773680" y="0"/>
                  </a:lnTo>
                  <a:lnTo>
                    <a:pt x="0" y="0"/>
                  </a:lnTo>
                  <a:lnTo>
                    <a:pt x="0" y="3800855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301" y="208026"/>
            <a:ext cx="1909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Игровой</a:t>
            </a:r>
            <a:r>
              <a:rPr spc="-114" dirty="0"/>
              <a:t> </a:t>
            </a:r>
            <a:r>
              <a:rPr spc="-10" dirty="0"/>
              <a:t>центр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758444"/>
            <a:ext cx="481330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Набор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мягких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модулей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«Кухня»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Набор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деревянной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мебели</a:t>
            </a:r>
            <a:endParaRPr sz="1400">
              <a:latin typeface="Arial Black"/>
              <a:cs typeface="Arial Black"/>
            </a:endParaRPr>
          </a:p>
          <a:p>
            <a:pPr marL="299085" marR="571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265680" algn="l"/>
                <a:tab pos="342963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Кроватка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постельными принадлежностями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Сенсорные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подушки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Коляски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Машины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двигатели</a:t>
            </a:r>
            <a:endParaRPr sz="1400">
              <a:latin typeface="Arial Black"/>
              <a:cs typeface="Arial Black"/>
            </a:endParaRPr>
          </a:p>
          <a:p>
            <a:pPr marL="299085" marR="635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Гладильная</a:t>
            </a:r>
            <a:r>
              <a:rPr sz="1400" spc="9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доска,</a:t>
            </a:r>
            <a:r>
              <a:rPr sz="1400" spc="9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утюги,</a:t>
            </a:r>
            <a:r>
              <a:rPr sz="1400" spc="9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набор</a:t>
            </a:r>
            <a:r>
              <a:rPr sz="1400" spc="9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платочков, прищепки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946785" algn="l"/>
                <a:tab pos="1186180" algn="l"/>
                <a:tab pos="2673985" algn="l"/>
                <a:tab pos="3829050" algn="l"/>
              </a:tabLst>
            </a:pP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в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контейнерах: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«Посуда»,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«Овощи»,</a:t>
            </a:r>
            <a:endParaRPr sz="1400">
              <a:latin typeface="Arial Black"/>
              <a:cs typeface="Arial Black"/>
            </a:endParaRPr>
          </a:p>
          <a:p>
            <a:pPr marL="299085" marR="5715" algn="just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«Фрукты»,</a:t>
            </a:r>
            <a:r>
              <a:rPr sz="1400" spc="295" dirty="0">
                <a:solidFill>
                  <a:srgbClr val="001F5F"/>
                </a:solidFill>
                <a:latin typeface="Arial Black"/>
                <a:cs typeface="Arial Black"/>
              </a:rPr>
              <a:t>  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«Инструменты»,</a:t>
            </a:r>
            <a:r>
              <a:rPr sz="1400" spc="300" dirty="0">
                <a:solidFill>
                  <a:srgbClr val="001F5F"/>
                </a:solidFill>
                <a:latin typeface="Arial Black"/>
                <a:cs typeface="Arial Black"/>
              </a:rPr>
              <a:t>  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«Машины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маленькие»,</a:t>
            </a:r>
            <a:r>
              <a:rPr sz="1400" spc="36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«Парикмахерская»,</a:t>
            </a:r>
            <a:r>
              <a:rPr sz="1400" spc="37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«Набор доктора»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Телефоны,</a:t>
            </a:r>
            <a:r>
              <a:rPr sz="1400" spc="-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касса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Куклы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пеленашки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ручной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работы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Пластмассовые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пупсы.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2050" name="Picture 2" descr="C:\Users\user\Desktop\34dc357d-4eaf-4a82-bc7b-7d2989a6059e.jpg"/>
          <p:cNvPicPr>
            <a:picLocks noChangeAspect="1" noChangeArrowheads="1"/>
          </p:cNvPicPr>
          <p:nvPr/>
        </p:nvPicPr>
        <p:blipFill>
          <a:blip r:embed="rId2"/>
          <a:srcRect t="7526" b="3669"/>
          <a:stretch>
            <a:fillRect/>
          </a:stretch>
        </p:blipFill>
        <p:spPr bwMode="auto">
          <a:xfrm>
            <a:off x="5638800" y="685799"/>
            <a:ext cx="3276600" cy="5172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dirty="0"/>
              <a:t>Центр</a:t>
            </a:r>
            <a:r>
              <a:rPr spc="-70" dirty="0"/>
              <a:t> </a:t>
            </a:r>
            <a:r>
              <a:rPr spc="-10" dirty="0"/>
              <a:t>уединения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902334"/>
            <a:ext cx="4335780" cy="2375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диван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 кресла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кукла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фотоальбом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«Моя</a:t>
            </a:r>
            <a:r>
              <a:rPr sz="14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семья»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тактильные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игрушки: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вязанные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змейки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массажные</a:t>
            </a:r>
            <a:r>
              <a:rPr sz="1400" spc="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мячики-ёжики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картина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временам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года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телефон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«Книжка</a:t>
            </a:r>
            <a:r>
              <a:rPr sz="1400" spc="-8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добрых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дел»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USB-колонка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spcBef>
                <a:spcPts val="15"/>
              </a:spcBef>
              <a:tabLst>
                <a:tab pos="299085" algn="l"/>
              </a:tabLst>
            </a:pPr>
            <a:endParaRPr sz="1400">
              <a:latin typeface="Arial Black"/>
              <a:cs typeface="Arial Black"/>
            </a:endParaRPr>
          </a:p>
        </p:txBody>
      </p:sp>
      <p:pic>
        <p:nvPicPr>
          <p:cNvPr id="3074" name="Picture 2" descr="C:\Users\user\Desktop\6242004a-08df-44d6-880c-bb800d9c2a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0"/>
            <a:ext cx="3733800" cy="497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964" y="568197"/>
            <a:ext cx="434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Центр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строительно-</a:t>
            </a:r>
            <a:r>
              <a:rPr dirty="0"/>
              <a:t>конструктивных</a:t>
            </a:r>
            <a:r>
              <a:rPr spc="-70" dirty="0"/>
              <a:t> </a:t>
            </a:r>
            <a:r>
              <a:rPr spc="-25" dirty="0"/>
              <a:t>игр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350721"/>
            <a:ext cx="3636010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Конструктор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«Соты»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Разные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виды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конструктора: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крупный,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мягкий,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деревянный,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«Лего»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(большой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3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маленький).</a:t>
            </a:r>
            <a:endParaRPr sz="1400">
              <a:latin typeface="Arial Black"/>
              <a:cs typeface="Arial Black"/>
            </a:endParaRPr>
          </a:p>
          <a:p>
            <a:pPr marL="299085" marR="23622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Машинки</a:t>
            </a:r>
            <a:r>
              <a:rPr sz="1400" spc="-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(крупные,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средние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и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мелкие)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Лошадка-каталка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Рули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Набор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инструментов</a:t>
            </a:r>
            <a:endParaRPr sz="1400">
              <a:latin typeface="Arial Black"/>
              <a:cs typeface="Arial Black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Набор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мелких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игрушек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для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обыгрывания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построек: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фигурки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животных,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макеты</a:t>
            </a:r>
            <a:r>
              <a:rPr sz="14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деревьев,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матрешки.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4098" name="Picture 2" descr="C:\Users\user\Desktop\ab00c995-6a44-4a12-a33c-070b9d945663.jpg"/>
          <p:cNvPicPr>
            <a:picLocks noChangeAspect="1" noChangeArrowheads="1"/>
          </p:cNvPicPr>
          <p:nvPr/>
        </p:nvPicPr>
        <p:blipFill>
          <a:blip r:embed="rId2"/>
          <a:srcRect t="22297"/>
          <a:stretch>
            <a:fillRect/>
          </a:stretch>
        </p:blipFill>
        <p:spPr bwMode="auto">
          <a:xfrm>
            <a:off x="4419600" y="1295400"/>
            <a:ext cx="4549313" cy="4713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050" y="712089"/>
            <a:ext cx="2011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Центр</a:t>
            </a:r>
            <a:r>
              <a:rPr spc="-70" dirty="0"/>
              <a:t> </a:t>
            </a:r>
            <a:r>
              <a:rPr spc="-10" dirty="0"/>
              <a:t>природы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262633"/>
            <a:ext cx="380428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801620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Комнатные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растения, 	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рекомендованные</a:t>
            </a:r>
            <a:r>
              <a:rPr sz="1400" spc="3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программой</a:t>
            </a:r>
            <a:r>
              <a:rPr sz="1400" spc="3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в 	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соответствии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возрастом</a:t>
            </a:r>
            <a:endParaRPr sz="1400">
              <a:latin typeface="Arial Black"/>
              <a:cs typeface="Arial Black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Картина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временам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года</a:t>
            </a:r>
            <a:endParaRPr sz="1400">
              <a:latin typeface="Arial Black"/>
              <a:cs typeface="Arial Black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Кукла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сезонная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2329433"/>
            <a:ext cx="30543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3564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Коллективная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работа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1365" y="2329433"/>
            <a:ext cx="135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в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2542489"/>
            <a:ext cx="34036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соответствии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временем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года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Лепбуки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временам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года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Лейки.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07991" y="673608"/>
            <a:ext cx="3782695" cy="5264150"/>
            <a:chOff x="4507991" y="673608"/>
            <a:chExt cx="3782695" cy="52641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7991" y="673608"/>
              <a:ext cx="3782567" cy="5263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9" y="737616"/>
              <a:ext cx="3599688" cy="50810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52949" y="718566"/>
              <a:ext cx="3637915" cy="5119370"/>
            </a:xfrm>
            <a:custGeom>
              <a:avLst/>
              <a:gdLst/>
              <a:ahLst/>
              <a:cxnLst/>
              <a:rect l="l" t="t" r="r" b="b"/>
              <a:pathLst>
                <a:path w="3637915" h="5119370">
                  <a:moveTo>
                    <a:pt x="0" y="5119115"/>
                  </a:moveTo>
                  <a:lnTo>
                    <a:pt x="3637788" y="5119115"/>
                  </a:lnTo>
                  <a:lnTo>
                    <a:pt x="3637788" y="0"/>
                  </a:lnTo>
                  <a:lnTo>
                    <a:pt x="0" y="0"/>
                  </a:lnTo>
                  <a:lnTo>
                    <a:pt x="0" y="5119115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321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Приемная комната</vt:lpstr>
      <vt:lpstr>Центр двигательной активности</vt:lpstr>
      <vt:lpstr>Центр социализации</vt:lpstr>
      <vt:lpstr>Игровой центр</vt:lpstr>
      <vt:lpstr>Центр уединения</vt:lpstr>
      <vt:lpstr>Центр строительно-конструктивных игр</vt:lpstr>
      <vt:lpstr>Центр природы</vt:lpstr>
      <vt:lpstr>Центр сенсорного развития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zima2</dc:creator>
  <cp:lastModifiedBy>UCNO</cp:lastModifiedBy>
  <cp:revision>5</cp:revision>
  <dcterms:created xsi:type="dcterms:W3CDTF">2024-08-22T07:13:25Z</dcterms:created>
  <dcterms:modified xsi:type="dcterms:W3CDTF">2024-08-22T11:05:07Z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2024-08-22T00:00:00Z</vt:filetime>
  </property>
  <property fmtid="{D5CDD505-2E9C-101B-9397-08002B2CF9AE}" pid="5" name="Producer">
    <vt:lpwstr>3-Heights(TM) PDF Security Shell 4.8.25.2 (http://www.pdf-tools.com)</vt:lpwstr>
  </property>
</Properties>
</file>